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Lustria"/>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Lustri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9e8c34f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9e8c34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4" name="Google Shape;14;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71" name="Shape 71"/>
        <p:cNvGrpSpPr/>
        <p:nvPr/>
      </p:nvGrpSpPr>
      <p:grpSpPr>
        <a:xfrm>
          <a:off x="0" y="0"/>
          <a:ext cx="0" cy="0"/>
          <a:chOff x="0" y="0"/>
          <a:chExt cx="0" cy="0"/>
        </a:xfrm>
      </p:grpSpPr>
      <p:pic>
        <p:nvPicPr>
          <p:cNvPr descr="Slate-V2-HD-panoPhotoInset.png" id="72" name="Google Shape;72;p11"/>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11"/>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4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9pPr>
          </a:lstStyle>
          <a:p/>
        </p:txBody>
      </p:sp>
      <p:sp>
        <p:nvSpPr>
          <p:cNvPr id="75" name="Google Shape;75;p11"/>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76" name="Google Shape;76;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79" name="Shape 79"/>
        <p:cNvGrpSpPr/>
        <p:nvPr/>
      </p:nvGrpSpPr>
      <p:grpSpPr>
        <a:xfrm>
          <a:off x="0" y="0"/>
          <a:ext cx="0" cy="0"/>
          <a:chOff x="0" y="0"/>
          <a:chExt cx="0" cy="0"/>
        </a:xfrm>
      </p:grpSpPr>
      <p:sp>
        <p:nvSpPr>
          <p:cNvPr id="80" name="Google Shape;80;p12"/>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2" name="Google Shape;82;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85" name="Shape 85"/>
        <p:cNvGrpSpPr/>
        <p:nvPr/>
      </p:nvGrpSpPr>
      <p:grpSpPr>
        <a:xfrm>
          <a:off x="0" y="0"/>
          <a:ext cx="0" cy="0"/>
          <a:chOff x="0" y="0"/>
          <a:chExt cx="0" cy="0"/>
        </a:xfrm>
      </p:grpSpPr>
      <p:sp>
        <p:nvSpPr>
          <p:cNvPr id="86" name="Google Shape;86;p13"/>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8" name="Google Shape;88;p13"/>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9" name="Google Shape;89;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92" name="Google Shape;92;p13"/>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lang="tr-TR" sz="8000" cap="none">
                <a:solidFill>
                  <a:schemeClr val="lt1"/>
                </a:solidFill>
                <a:latin typeface="Lustria"/>
                <a:ea typeface="Lustria"/>
                <a:cs typeface="Lustria"/>
                <a:sym typeface="Lustria"/>
              </a:rPr>
              <a:t>“</a:t>
            </a:r>
            <a:endParaRPr/>
          </a:p>
        </p:txBody>
      </p:sp>
      <p:sp>
        <p:nvSpPr>
          <p:cNvPr id="93" name="Google Shape;93;p13"/>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lang="tr-TR" sz="800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94" name="Shape 94"/>
        <p:cNvGrpSpPr/>
        <p:nvPr/>
      </p:nvGrpSpPr>
      <p:grpSpPr>
        <a:xfrm>
          <a:off x="0" y="0"/>
          <a:ext cx="0" cy="0"/>
          <a:chOff x="0" y="0"/>
          <a:chExt cx="0" cy="0"/>
        </a:xfrm>
      </p:grpSpPr>
      <p:sp>
        <p:nvSpPr>
          <p:cNvPr id="95" name="Google Shape;95;p14"/>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7" name="Google Shape;97;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100" name="Shape 100"/>
        <p:cNvGrpSpPr/>
        <p:nvPr/>
      </p:nvGrpSpPr>
      <p:grpSpPr>
        <a:xfrm>
          <a:off x="0" y="0"/>
          <a:ext cx="0" cy="0"/>
          <a:chOff x="0" y="0"/>
          <a:chExt cx="0" cy="0"/>
        </a:xfrm>
      </p:grpSpPr>
      <p:sp>
        <p:nvSpPr>
          <p:cNvPr id="101" name="Google Shape;101;p1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3" name="Google Shape;103;p15"/>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4" name="Google Shape;104;p15"/>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5" name="Google Shape;105;p15"/>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6" name="Google Shape;106;p15"/>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15"/>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111" name="Shape 111"/>
        <p:cNvGrpSpPr/>
        <p:nvPr/>
      </p:nvGrpSpPr>
      <p:grpSpPr>
        <a:xfrm>
          <a:off x="0" y="0"/>
          <a:ext cx="0" cy="0"/>
          <a:chOff x="0" y="0"/>
          <a:chExt cx="0" cy="0"/>
        </a:xfrm>
      </p:grpSpPr>
      <p:pic>
        <p:nvPicPr>
          <p:cNvPr descr="Slate-V2-HD-3colPhotoInset.png" id="112" name="Google Shape;112;p16"/>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16"/>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16"/>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16"/>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6"/>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7" name="Google Shape;117;p16"/>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18" name="Google Shape;118;p16"/>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9" name="Google Shape;119;p16"/>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0" name="Google Shape;120;p16"/>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1" name="Google Shape;121;p16"/>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2" name="Google Shape;122;p16"/>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3" name="Google Shape;123;p16"/>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4" name="Google Shape;124;p16"/>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5" name="Google Shape;125;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28" name="Shape 128"/>
        <p:cNvGrpSpPr/>
        <p:nvPr/>
      </p:nvGrpSpPr>
      <p:grpSpPr>
        <a:xfrm>
          <a:off x="0" y="0"/>
          <a:ext cx="0" cy="0"/>
          <a:chOff x="0" y="0"/>
          <a:chExt cx="0" cy="0"/>
        </a:xfrm>
      </p:grpSpPr>
      <p:sp>
        <p:nvSpPr>
          <p:cNvPr id="129" name="Google Shape;129;p1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1" name="Google Shape;131;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34" name="Shape 134"/>
        <p:cNvGrpSpPr/>
        <p:nvPr/>
      </p:nvGrpSpPr>
      <p:grpSpPr>
        <a:xfrm>
          <a:off x="0" y="0"/>
          <a:ext cx="0" cy="0"/>
          <a:chOff x="0" y="0"/>
          <a:chExt cx="0" cy="0"/>
        </a:xfrm>
      </p:grpSpPr>
      <p:sp>
        <p:nvSpPr>
          <p:cNvPr id="135" name="Google Shape;135;p18"/>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7" name="Google Shape;137;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0" name="Google Shape;20;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26" name="Google Shape;26;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2" name="Google Shape;32;p5"/>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3" name="Google Shape;33;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36" name="Shape 36"/>
        <p:cNvGrpSpPr/>
        <p:nvPr/>
      </p:nvGrpSpPr>
      <p:grpSpPr>
        <a:xfrm>
          <a:off x="0" y="0"/>
          <a:ext cx="0" cy="0"/>
          <a:chOff x="0" y="0"/>
          <a:chExt cx="0" cy="0"/>
        </a:xfrm>
      </p:grpSpPr>
      <p:pic>
        <p:nvPicPr>
          <p:cNvPr descr="Slate-V2-HD-compPhotoInset.png" id="37" name="Google Shape;37;p6"/>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38" name="Google Shape;38;p6"/>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39" name="Google Shape;39;p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1" name="Google Shape;41;p6"/>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2" name="Google Shape;42;p6"/>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3" name="Google Shape;43;p6"/>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4" name="Google Shape;44;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2" name="Shape 52"/>
        <p:cNvGrpSpPr/>
        <p:nvPr/>
      </p:nvGrpSpPr>
      <p:grpSpPr>
        <a:xfrm>
          <a:off x="0" y="0"/>
          <a:ext cx="0" cy="0"/>
          <a:chOff x="0" y="0"/>
          <a:chExt cx="0" cy="0"/>
        </a:xfrm>
      </p:grpSpPr>
      <p:sp>
        <p:nvSpPr>
          <p:cNvPr id="53" name="Google Shape;53;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9" name="Google Shape;59;p9"/>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0" name="Google Shape;60;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3" name="Shape 63"/>
        <p:cNvGrpSpPr/>
        <p:nvPr/>
      </p:nvGrpSpPr>
      <p:grpSpPr>
        <a:xfrm>
          <a:off x="0" y="0"/>
          <a:ext cx="0" cy="0"/>
          <a:chOff x="0" y="0"/>
          <a:chExt cx="0" cy="0"/>
        </a:xfrm>
      </p:grpSpPr>
      <p:pic>
        <p:nvPicPr>
          <p:cNvPr descr="Slate-V2-HD-vertPhotoInset.png" id="64" name="Google Shape;64;p10"/>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10"/>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67" name="Google Shape;67;p10"/>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8" name="Google Shape;68;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8" name="Google Shape;8;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9" name="Google Shape;9;p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0" name="Google Shape;10;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26.png"/><Relationship Id="rId8"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ithub.com/Evilport2/Sign-Language" TargetMode="External"/><Relationship Id="rId4" Type="http://schemas.openxmlformats.org/officeDocument/2006/relationships/hyperlink" Target="https://github.com/nicknochnack/RealTimeObjectDetection" TargetMode="External"/><Relationship Id="rId5" Type="http://schemas.openxmlformats.org/officeDocument/2006/relationships/hyperlink" Target="http://cengproject.cankaya.edu.tr/templates/" TargetMode="External"/><Relationship Id="rId6" Type="http://schemas.openxmlformats.org/officeDocument/2006/relationships/hyperlink" Target="https://webonline.cankaya.edu.tr/pluginfile.php/219979/mod_resource/content/0/CENG407-408_Y%C3%B6netim_Plan%C4%B1.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6.gif"/><Relationship Id="rId5" Type="http://schemas.openxmlformats.org/officeDocument/2006/relationships/image" Target="../media/image1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ctrTitle"/>
          </p:nvPr>
        </p:nvSpPr>
        <p:spPr>
          <a:xfrm>
            <a:off x="1414236" y="2771025"/>
            <a:ext cx="5204278"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p>
            <a:pPr indent="0" lvl="0" marL="0" rtl="0" algn="ctr">
              <a:spcBef>
                <a:spcPts val="0"/>
              </a:spcBef>
              <a:spcAft>
                <a:spcPts val="0"/>
              </a:spcAft>
              <a:buClr>
                <a:schemeClr val="lt2"/>
              </a:buClr>
              <a:buSzPts val="4860"/>
              <a:buFont typeface="Lustria"/>
              <a:buNone/>
            </a:pPr>
            <a:r>
              <a:rPr lang="tr-TR" sz="4860"/>
              <a:t>Sign Language Recognition with </a:t>
            </a:r>
            <a:br>
              <a:rPr lang="tr-TR" sz="4860"/>
            </a:br>
            <a:r>
              <a:rPr lang="tr-TR" sz="4860"/>
              <a:t>Machine Learning</a:t>
            </a:r>
            <a:endParaRPr sz="4860"/>
          </a:p>
        </p:txBody>
      </p:sp>
      <p:sp>
        <p:nvSpPr>
          <p:cNvPr id="145" name="Google Shape;145;p19"/>
          <p:cNvSpPr txBox="1"/>
          <p:nvPr>
            <p:ph idx="1" type="subTitle"/>
          </p:nvPr>
        </p:nvSpPr>
        <p:spPr>
          <a:xfrm>
            <a:off x="11146971" y="0"/>
            <a:ext cx="1045029" cy="6858000"/>
          </a:xfrm>
          <a:prstGeom prst="rect">
            <a:avLst/>
          </a:prstGeom>
          <a:solidFill>
            <a:srgbClr val="CC6600"/>
          </a:solidFill>
          <a:ln>
            <a:noFill/>
          </a:ln>
          <a:effectLst>
            <a:outerShdw blurRad="25400">
              <a:srgbClr val="000000">
                <a:alpha val="45882"/>
              </a:srgbClr>
            </a:outerShdw>
          </a:effectLst>
        </p:spPr>
        <p:txBody>
          <a:bodyPr anchorCtr="0" anchor="t" bIns="45700" lIns="91425" spcFirstLastPara="1" rIns="91425" wrap="square" tIns="45700">
            <a:noAutofit/>
          </a:bodyPr>
          <a:lstStyle/>
          <a:p>
            <a:pPr indent="0" lvl="0" marL="0" rtl="0" algn="ctr">
              <a:spcBef>
                <a:spcPts val="0"/>
              </a:spcBef>
              <a:spcAft>
                <a:spcPts val="0"/>
              </a:spcAft>
              <a:buSzPts val="1400"/>
              <a:buNone/>
            </a:pPr>
            <a:r>
              <a:rPr lang="tr-TR">
                <a:solidFill>
                  <a:schemeClr val="lt1"/>
                </a:solidFill>
                <a:latin typeface="Lustria"/>
                <a:ea typeface="Lustria"/>
                <a:cs typeface="Lustria"/>
                <a:sym typeface="Lustria"/>
              </a:rPr>
              <a:t> </a:t>
            </a:r>
            <a:endParaRPr/>
          </a:p>
        </p:txBody>
      </p:sp>
      <p:sp>
        <p:nvSpPr>
          <p:cNvPr id="146" name="Google Shape;146;p19"/>
          <p:cNvSpPr txBox="1"/>
          <p:nvPr/>
        </p:nvSpPr>
        <p:spPr>
          <a:xfrm>
            <a:off x="8473440" y="0"/>
            <a:ext cx="2673531" cy="6858000"/>
          </a:xfrm>
          <a:prstGeom prst="rect">
            <a:avLst/>
          </a:prstGeom>
          <a:solidFill>
            <a:srgbClr val="3F3F3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400"/>
              <a:buFont typeface="Noto Sans Symbols"/>
              <a:buNone/>
            </a:pPr>
            <a:r>
              <a:rPr b="1" i="0" lang="tr-TR" sz="2000" u="none" cap="none" strike="noStrike">
                <a:solidFill>
                  <a:schemeClr val="lt1"/>
                </a:solidFill>
                <a:latin typeface="Lustria"/>
                <a:ea typeface="Lustria"/>
                <a:cs typeface="Lustria"/>
                <a:sym typeface="Lustria"/>
              </a:rPr>
              <a:t> </a:t>
            </a:r>
            <a:endParaRPr b="1" i="0" sz="2000" u="none" cap="none" strike="noStrike">
              <a:solidFill>
                <a:schemeClr val="lt1"/>
              </a:solidFill>
              <a:latin typeface="Lustria"/>
              <a:ea typeface="Lustria"/>
              <a:cs typeface="Lustria"/>
              <a:sym typeface="Lustria"/>
            </a:endParaRPr>
          </a:p>
          <a:p>
            <a:pPr indent="0" lvl="0" marL="0" marR="0" rtl="0" algn="ctr">
              <a:spcBef>
                <a:spcPts val="1080"/>
              </a:spcBef>
              <a:spcAft>
                <a:spcPts val="0"/>
              </a:spcAft>
              <a:buClr>
                <a:schemeClr val="lt2"/>
              </a:buClr>
              <a:buSzPts val="1680"/>
              <a:buFont typeface="Noto Sans Symbols"/>
              <a:buNone/>
            </a:pPr>
            <a:r>
              <a:t/>
            </a:r>
            <a:endParaRPr b="1" i="0" sz="2400" u="none" cap="none" strike="noStrike">
              <a:solidFill>
                <a:schemeClr val="lt1"/>
              </a:solidFill>
              <a:latin typeface="Lustria"/>
              <a:ea typeface="Lustria"/>
              <a:cs typeface="Lustria"/>
              <a:sym typeface="Lustria"/>
            </a:endParaRPr>
          </a:p>
          <a:p>
            <a:pPr indent="0" lvl="0" marL="0" marR="0" rtl="0" algn="ctr">
              <a:spcBef>
                <a:spcPts val="1080"/>
              </a:spcBef>
              <a:spcAft>
                <a:spcPts val="0"/>
              </a:spcAft>
              <a:buClr>
                <a:schemeClr val="lt2"/>
              </a:buClr>
              <a:buSzPts val="1680"/>
              <a:buFont typeface="Noto Sans Symbols"/>
              <a:buNone/>
            </a:pPr>
            <a:r>
              <a:rPr b="1" i="0" lang="tr-TR" sz="2400" u="none" cap="none" strike="noStrike">
                <a:solidFill>
                  <a:schemeClr val="lt1"/>
                </a:solidFill>
                <a:latin typeface="Lustria"/>
                <a:ea typeface="Lustria"/>
                <a:cs typeface="Lustria"/>
                <a:sym typeface="Lustria"/>
              </a:rPr>
              <a:t>Team Members:</a:t>
            </a:r>
            <a:endParaRPr/>
          </a:p>
          <a:p>
            <a:pPr indent="0" lvl="0" marL="0" marR="0" rtl="0" algn="ctr">
              <a:spcBef>
                <a:spcPts val="960"/>
              </a:spcBef>
              <a:spcAft>
                <a:spcPts val="0"/>
              </a:spcAft>
              <a:buClr>
                <a:schemeClr val="lt2"/>
              </a:buClr>
              <a:buSzPts val="1260"/>
              <a:buFont typeface="Noto Sans Symbols"/>
              <a:buNone/>
            </a:pPr>
            <a:r>
              <a:rPr b="0" i="0" lang="tr-TR" sz="1800" u="none" cap="none" strike="noStrike">
                <a:solidFill>
                  <a:schemeClr val="lt1"/>
                </a:solidFill>
                <a:latin typeface="Lustria"/>
                <a:ea typeface="Lustria"/>
                <a:cs typeface="Lustria"/>
                <a:sym typeface="Lustria"/>
              </a:rPr>
              <a:t>Batuhan BAYRAKTAR</a:t>
            </a:r>
            <a:endParaRPr/>
          </a:p>
          <a:p>
            <a:pPr indent="0" lvl="0" marL="0" marR="0" rtl="0" algn="ctr">
              <a:spcBef>
                <a:spcPts val="960"/>
              </a:spcBef>
              <a:spcAft>
                <a:spcPts val="0"/>
              </a:spcAft>
              <a:buClr>
                <a:schemeClr val="lt2"/>
              </a:buClr>
              <a:buSzPts val="1260"/>
              <a:buFont typeface="Noto Sans Symbols"/>
              <a:buNone/>
            </a:pPr>
            <a:r>
              <a:rPr b="0" i="0" lang="tr-TR" sz="1800" u="none" cap="none" strike="noStrike">
                <a:solidFill>
                  <a:schemeClr val="lt1"/>
                </a:solidFill>
                <a:latin typeface="Lustria"/>
                <a:ea typeface="Lustria"/>
                <a:cs typeface="Lustria"/>
                <a:sym typeface="Lustria"/>
              </a:rPr>
              <a:t>Bersu OĞUZ</a:t>
            </a:r>
            <a:endParaRPr/>
          </a:p>
          <a:p>
            <a:pPr indent="0" lvl="0" marL="0" marR="0" rtl="0" algn="ctr">
              <a:spcBef>
                <a:spcPts val="960"/>
              </a:spcBef>
              <a:spcAft>
                <a:spcPts val="0"/>
              </a:spcAft>
              <a:buClr>
                <a:schemeClr val="lt2"/>
              </a:buClr>
              <a:buSzPts val="1260"/>
              <a:buFont typeface="Noto Sans Symbols"/>
              <a:buNone/>
            </a:pPr>
            <a:r>
              <a:rPr b="0" i="0" lang="tr-TR" sz="1800" u="none" cap="none" strike="noStrike">
                <a:solidFill>
                  <a:schemeClr val="lt1"/>
                </a:solidFill>
                <a:latin typeface="Lustria"/>
                <a:ea typeface="Lustria"/>
                <a:cs typeface="Lustria"/>
                <a:sym typeface="Lustria"/>
              </a:rPr>
              <a:t>Numan SÜME</a:t>
            </a:r>
            <a:endParaRPr/>
          </a:p>
          <a:p>
            <a:pPr indent="0" lvl="0" marL="0" marR="0" rtl="0" algn="ctr">
              <a:spcBef>
                <a:spcPts val="960"/>
              </a:spcBef>
              <a:spcAft>
                <a:spcPts val="0"/>
              </a:spcAft>
              <a:buClr>
                <a:schemeClr val="lt2"/>
              </a:buClr>
              <a:buSzPts val="1260"/>
              <a:buFont typeface="Noto Sans Symbols"/>
              <a:buNone/>
            </a:pPr>
            <a:r>
              <a:rPr b="0" i="0" lang="tr-TR" sz="1800" u="none" cap="none" strike="noStrike">
                <a:solidFill>
                  <a:schemeClr val="lt1"/>
                </a:solidFill>
                <a:latin typeface="Lustria"/>
                <a:ea typeface="Lustria"/>
                <a:cs typeface="Lustria"/>
                <a:sym typeface="Lustria"/>
              </a:rPr>
              <a:t>Öznur ÜSTÜNDAĞ</a:t>
            </a:r>
            <a:endParaRPr/>
          </a:p>
          <a:p>
            <a:pPr indent="0" lvl="0" marL="0" marR="0" rtl="0" algn="ctr">
              <a:spcBef>
                <a:spcPts val="960"/>
              </a:spcBef>
              <a:spcAft>
                <a:spcPts val="0"/>
              </a:spcAft>
              <a:buClr>
                <a:schemeClr val="lt2"/>
              </a:buClr>
              <a:buSzPts val="1260"/>
              <a:buFont typeface="Noto Sans Symbols"/>
              <a:buNone/>
            </a:pPr>
            <a:r>
              <a:t/>
            </a:r>
            <a:endParaRPr b="0" i="0" sz="1800" u="none" cap="none" strike="noStrike">
              <a:solidFill>
                <a:schemeClr val="lt1"/>
              </a:solidFill>
              <a:latin typeface="Lustria"/>
              <a:ea typeface="Lustria"/>
              <a:cs typeface="Lustria"/>
              <a:sym typeface="Lustria"/>
            </a:endParaRPr>
          </a:p>
          <a:p>
            <a:pPr indent="0" lvl="0" marL="0" marR="0" rtl="0" algn="ctr">
              <a:spcBef>
                <a:spcPts val="1160"/>
              </a:spcBef>
              <a:spcAft>
                <a:spcPts val="0"/>
              </a:spcAft>
              <a:buClr>
                <a:schemeClr val="lt2"/>
              </a:buClr>
              <a:buSzPts val="1680"/>
              <a:buFont typeface="Noto Sans Symbols"/>
              <a:buNone/>
            </a:pPr>
            <a:r>
              <a:rPr b="1" i="0" lang="tr-TR" sz="2400" u="none" cap="none" strike="noStrike">
                <a:solidFill>
                  <a:schemeClr val="lt1"/>
                </a:solidFill>
                <a:latin typeface="Lustria"/>
                <a:ea typeface="Lustria"/>
                <a:cs typeface="Lustria"/>
                <a:sym typeface="Lustria"/>
              </a:rPr>
              <a:t>Group </a:t>
            </a:r>
            <a:r>
              <a:rPr b="1" lang="tr-TR" sz="2400">
                <a:solidFill>
                  <a:schemeClr val="lt1"/>
                </a:solidFill>
                <a:latin typeface="Lustria"/>
                <a:ea typeface="Lustria"/>
                <a:cs typeface="Lustria"/>
                <a:sym typeface="Lustria"/>
              </a:rPr>
              <a:t>I</a:t>
            </a:r>
            <a:r>
              <a:rPr b="1" lang="tr-TR" sz="2400">
                <a:solidFill>
                  <a:schemeClr val="lt1"/>
                </a:solidFill>
                <a:latin typeface="Lustria"/>
                <a:ea typeface="Lustria"/>
                <a:cs typeface="Lustria"/>
                <a:sym typeface="Lustria"/>
              </a:rPr>
              <a:t>D</a:t>
            </a:r>
            <a:r>
              <a:rPr b="1" i="0" lang="tr-TR" sz="2400" u="none" cap="none" strike="noStrike">
                <a:solidFill>
                  <a:schemeClr val="lt1"/>
                </a:solidFill>
                <a:latin typeface="Lustria"/>
                <a:ea typeface="Lustria"/>
                <a:cs typeface="Lustria"/>
                <a:sym typeface="Lustria"/>
              </a:rPr>
              <a:t>:</a:t>
            </a:r>
            <a:br>
              <a:rPr b="1" i="0" lang="tr-TR" sz="2800" u="none" cap="none" strike="noStrike">
                <a:solidFill>
                  <a:schemeClr val="lt1"/>
                </a:solidFill>
                <a:latin typeface="Lustria"/>
                <a:ea typeface="Lustria"/>
                <a:cs typeface="Lustria"/>
                <a:sym typeface="Lustria"/>
              </a:rPr>
            </a:br>
            <a:r>
              <a:rPr b="0" i="0" lang="tr-TR" sz="1800" u="none" cap="none" strike="noStrike">
                <a:solidFill>
                  <a:schemeClr val="lt1"/>
                </a:solidFill>
                <a:latin typeface="Lustria"/>
                <a:ea typeface="Lustria"/>
                <a:cs typeface="Lustria"/>
                <a:sym typeface="Lustria"/>
              </a:rPr>
              <a:t>202004</a:t>
            </a:r>
            <a:endParaRPr/>
          </a:p>
          <a:p>
            <a:pPr indent="0" lvl="0" marL="0" marR="0" rtl="0" algn="ctr">
              <a:spcBef>
                <a:spcPts val="1000"/>
              </a:spcBef>
              <a:spcAft>
                <a:spcPts val="0"/>
              </a:spcAft>
              <a:buClr>
                <a:schemeClr val="lt2"/>
              </a:buClr>
              <a:buSzPts val="1400"/>
              <a:buFont typeface="Noto Sans Symbols"/>
              <a:buNone/>
            </a:pPr>
            <a:r>
              <a:t/>
            </a:r>
            <a:endParaRPr b="0" i="0" sz="2000" u="none" cap="none" strike="noStrike">
              <a:solidFill>
                <a:schemeClr val="lt1"/>
              </a:solidFill>
              <a:latin typeface="Lustria"/>
              <a:ea typeface="Lustria"/>
              <a:cs typeface="Lustria"/>
              <a:sym typeface="Lustria"/>
            </a:endParaRPr>
          </a:p>
          <a:p>
            <a:pPr indent="0" lvl="0" marL="0" marR="0" rtl="0" algn="ctr">
              <a:spcBef>
                <a:spcPts val="1080"/>
              </a:spcBef>
              <a:spcAft>
                <a:spcPts val="0"/>
              </a:spcAft>
              <a:buClr>
                <a:schemeClr val="lt2"/>
              </a:buClr>
              <a:buSzPts val="1680"/>
              <a:buFont typeface="Noto Sans Symbols"/>
              <a:buNone/>
            </a:pPr>
            <a:r>
              <a:rPr b="1" i="0" lang="tr-TR" sz="2400" u="none" cap="none" strike="noStrike">
                <a:solidFill>
                  <a:schemeClr val="lt1"/>
                </a:solidFill>
                <a:latin typeface="Lustria"/>
                <a:ea typeface="Lustria"/>
                <a:cs typeface="Lustria"/>
                <a:sym typeface="Lustria"/>
              </a:rPr>
              <a:t>Advisor:</a:t>
            </a:r>
            <a:br>
              <a:rPr b="1" i="0" lang="tr-TR" sz="2400" u="none" cap="none" strike="noStrike">
                <a:solidFill>
                  <a:schemeClr val="lt1"/>
                </a:solidFill>
                <a:latin typeface="Lustria"/>
                <a:ea typeface="Lustria"/>
                <a:cs typeface="Lustria"/>
                <a:sym typeface="Lustria"/>
              </a:rPr>
            </a:br>
            <a:r>
              <a:rPr b="0" i="0" lang="tr-TR" sz="1800" u="none" cap="none" strike="noStrike">
                <a:solidFill>
                  <a:schemeClr val="lt1"/>
                </a:solidFill>
                <a:latin typeface="Lustria"/>
                <a:ea typeface="Lustria"/>
                <a:cs typeface="Lustria"/>
                <a:sym typeface="Lustria"/>
              </a:rPr>
              <a:t>Dr. Sibel TARIYAN ÖZYER</a:t>
            </a:r>
            <a:endParaRPr/>
          </a:p>
        </p:txBody>
      </p:sp>
      <p:pic>
        <p:nvPicPr>
          <p:cNvPr descr="Bilgisayar Mühendisliği - Çankaya Üniversitesi" id="147" name="Google Shape;147;p19"/>
          <p:cNvPicPr preferRelativeResize="0"/>
          <p:nvPr/>
        </p:nvPicPr>
        <p:blipFill rotWithShape="1">
          <a:blip r:embed="rId3">
            <a:alphaModFix/>
          </a:blip>
          <a:srcRect b="0" l="0" r="0" t="0"/>
          <a:stretch/>
        </p:blipFill>
        <p:spPr>
          <a:xfrm>
            <a:off x="1147718" y="182880"/>
            <a:ext cx="916100" cy="916100"/>
          </a:xfrm>
          <a:prstGeom prst="rect">
            <a:avLst/>
          </a:prstGeom>
          <a:noFill/>
          <a:ln>
            <a:noFill/>
          </a:ln>
        </p:spPr>
      </p:pic>
      <p:pic>
        <p:nvPicPr>
          <p:cNvPr descr="Çankaya Üniversitesi Logo Vector (.AI) Free Download" id="148" name="Google Shape;148;p19"/>
          <p:cNvPicPr preferRelativeResize="0"/>
          <p:nvPr/>
        </p:nvPicPr>
        <p:blipFill rotWithShape="1">
          <a:blip r:embed="rId4">
            <a:alphaModFix/>
          </a:blip>
          <a:srcRect b="0" l="0" r="0" t="0"/>
          <a:stretch/>
        </p:blipFill>
        <p:spPr>
          <a:xfrm>
            <a:off x="102689" y="182880"/>
            <a:ext cx="822119" cy="8221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742695" y="481275"/>
            <a:ext cx="10353900" cy="9705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Contribution</a:t>
            </a:r>
            <a:endParaRPr>
              <a:solidFill>
                <a:srgbClr val="CC6600"/>
              </a:solidFill>
            </a:endParaRPr>
          </a:p>
        </p:txBody>
      </p:sp>
      <p:sp>
        <p:nvSpPr>
          <p:cNvPr id="209" name="Google Shape;209;p28"/>
          <p:cNvSpPr txBox="1"/>
          <p:nvPr>
            <p:ph idx="1" type="body"/>
          </p:nvPr>
        </p:nvSpPr>
        <p:spPr>
          <a:xfrm>
            <a:off x="913795" y="1732449"/>
            <a:ext cx="63578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680"/>
              <a:buFont typeface="Noto Sans Symbols"/>
              <a:buChar char="🡪"/>
            </a:pPr>
            <a:r>
              <a:rPr lang="tr-TR" sz="2400"/>
              <a:t>Our goal is to make it easier for the deaf to communicate with their environment.</a:t>
            </a:r>
            <a:endParaRPr sz="2400"/>
          </a:p>
          <a:p>
            <a:pPr indent="0" lvl="0" marL="36900" rtl="0" algn="l">
              <a:spcBef>
                <a:spcPts val="1000"/>
              </a:spcBef>
              <a:spcAft>
                <a:spcPts val="0"/>
              </a:spcAft>
              <a:buSzPts val="1400"/>
              <a:buNone/>
            </a:pPr>
            <a:r>
              <a:t/>
            </a:r>
            <a:endParaRPr/>
          </a:p>
          <a:p>
            <a:pPr indent="0" lvl="0" marL="36900" rtl="0" algn="l">
              <a:spcBef>
                <a:spcPts val="1000"/>
              </a:spcBef>
              <a:spcAft>
                <a:spcPts val="0"/>
              </a:spcAft>
              <a:buSzPts val="1400"/>
              <a:buNone/>
            </a:pPr>
            <a:r>
              <a:rPr lang="tr-TR"/>
              <a:t>According to the results we reached in the literature review:</a:t>
            </a:r>
            <a:endParaRPr/>
          </a:p>
          <a:p>
            <a:pPr indent="-306000" lvl="0" marL="342900" rtl="0" algn="l">
              <a:spcBef>
                <a:spcPts val="1000"/>
              </a:spcBef>
              <a:spcAft>
                <a:spcPts val="0"/>
              </a:spcAft>
              <a:buSzPts val="1400"/>
              <a:buChar char="◈"/>
            </a:pPr>
            <a:r>
              <a:rPr lang="tr-TR"/>
              <a:t>The applications in the previous solutions work in English and translate the image as word.</a:t>
            </a:r>
            <a:endParaRPr/>
          </a:p>
          <a:p>
            <a:pPr indent="-306000" lvl="0" marL="342900" rtl="0" algn="l">
              <a:spcBef>
                <a:spcPts val="1000"/>
              </a:spcBef>
              <a:spcAft>
                <a:spcPts val="0"/>
              </a:spcAft>
              <a:buSzPts val="1400"/>
              <a:buChar char="◈"/>
            </a:pPr>
            <a:r>
              <a:rPr lang="tr-TR"/>
              <a:t>Gloves are used in most of the applications.</a:t>
            </a:r>
            <a:endParaRPr/>
          </a:p>
          <a:p>
            <a:pPr indent="0" lvl="0" marL="36900" rtl="0" algn="l">
              <a:spcBef>
                <a:spcPts val="1000"/>
              </a:spcBef>
              <a:spcAft>
                <a:spcPts val="0"/>
              </a:spcAft>
              <a:buSzPts val="1400"/>
              <a:buNone/>
            </a:pPr>
            <a:r>
              <a:t/>
            </a:r>
            <a:endParaRPr/>
          </a:p>
        </p:txBody>
      </p:sp>
      <p:pic>
        <p:nvPicPr>
          <p:cNvPr descr="https://lh5.googleusercontent.com/7vdoZdwVm3PwZn92DrnX-cvXEq_2ZAiuHQHKFMHD-CzXjxQKoXuiTOhDjnsThHBSCqsgvo3hHIYNsI9f4uE9Hbk56ZWuh3tEGeVmfBXiu6VRQlccLKVmt1xWfz6YYNQGxar3PYgdJRE" id="210" name="Google Shape;210;p28"/>
          <p:cNvPicPr preferRelativeResize="0"/>
          <p:nvPr/>
        </p:nvPicPr>
        <p:blipFill rotWithShape="1">
          <a:blip r:embed="rId3">
            <a:alphaModFix/>
          </a:blip>
          <a:srcRect b="0" l="0" r="0" t="0"/>
          <a:stretch/>
        </p:blipFill>
        <p:spPr>
          <a:xfrm>
            <a:off x="7958455" y="1580050"/>
            <a:ext cx="3810000" cy="4552951"/>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Contribution</a:t>
            </a:r>
            <a:endParaRPr>
              <a:solidFill>
                <a:srgbClr val="CC6600"/>
              </a:solidFill>
            </a:endParaRPr>
          </a:p>
        </p:txBody>
      </p:sp>
      <p:sp>
        <p:nvSpPr>
          <p:cNvPr id="216" name="Google Shape;216;p29"/>
          <p:cNvSpPr txBox="1"/>
          <p:nvPr>
            <p:ph idx="1" type="body"/>
          </p:nvPr>
        </p:nvSpPr>
        <p:spPr>
          <a:xfrm>
            <a:off x="913795" y="1932746"/>
            <a:ext cx="4947074" cy="365815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Char char="◈"/>
            </a:pPr>
            <a:r>
              <a:rPr lang="tr-TR"/>
              <a:t>The difference of our project is that we only communicate with a mobile phone or computer without the need for any tools.</a:t>
            </a:r>
            <a:endParaRPr/>
          </a:p>
          <a:p>
            <a:pPr indent="-306000" lvl="0" marL="342900" rtl="0" algn="l">
              <a:spcBef>
                <a:spcPts val="1000"/>
              </a:spcBef>
              <a:spcAft>
                <a:spcPts val="0"/>
              </a:spcAft>
              <a:buSzPts val="1400"/>
              <a:buChar char="◈"/>
            </a:pPr>
            <a:r>
              <a:rPr lang="tr-TR"/>
              <a:t>The application both translates the text into sign language with a simulation and converts the sign language to written text and users can listen the text aloud.</a:t>
            </a:r>
            <a:endParaRPr/>
          </a:p>
          <a:p>
            <a:pPr indent="-217100" lvl="0" marL="342900" rtl="0" algn="l">
              <a:spcBef>
                <a:spcPts val="1000"/>
              </a:spcBef>
              <a:spcAft>
                <a:spcPts val="0"/>
              </a:spcAft>
              <a:buSzPts val="1400"/>
              <a:buNone/>
            </a:pPr>
            <a:r>
              <a:t/>
            </a:r>
            <a:endParaRPr/>
          </a:p>
        </p:txBody>
      </p:sp>
      <p:pic>
        <p:nvPicPr>
          <p:cNvPr descr="https://lh3.googleusercontent.com/K2B_SnPAeb7iT4gO1zRfzGKnS8VtXLqOAgZv-LczewdSytIjWLAnON0SpTcm9E43lT10r7Yt9uB83HFDfv14vvA8KyYs4sNBkF1GUdl5MohzMd4OScz-GdT9xGEbWHNVakuKuVYQrHY" id="217" name="Google Shape;217;p29"/>
          <p:cNvPicPr preferRelativeResize="0"/>
          <p:nvPr/>
        </p:nvPicPr>
        <p:blipFill rotWithShape="1">
          <a:blip r:embed="rId3">
            <a:alphaModFix/>
          </a:blip>
          <a:srcRect b="0" l="0" r="0" t="0"/>
          <a:stretch/>
        </p:blipFill>
        <p:spPr>
          <a:xfrm>
            <a:off x="7149737" y="2202712"/>
            <a:ext cx="4117820" cy="24706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0"/>
          <p:cNvPicPr preferRelativeResize="0"/>
          <p:nvPr/>
        </p:nvPicPr>
        <p:blipFill>
          <a:blip r:embed="rId3">
            <a:alphaModFix/>
          </a:blip>
          <a:stretch>
            <a:fillRect/>
          </a:stretch>
        </p:blipFill>
        <p:spPr>
          <a:xfrm>
            <a:off x="3839925" y="152400"/>
            <a:ext cx="4158597" cy="6553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913795" y="29065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Environment and Tools Planned to be Used</a:t>
            </a:r>
            <a:endParaRPr b="1">
              <a:solidFill>
                <a:srgbClr val="CC6600"/>
              </a:solidFill>
            </a:endParaRPr>
          </a:p>
        </p:txBody>
      </p:sp>
      <p:sp>
        <p:nvSpPr>
          <p:cNvPr id="228" name="Google Shape;228;p31"/>
          <p:cNvSpPr txBox="1"/>
          <p:nvPr>
            <p:ph idx="1" type="body"/>
          </p:nvPr>
        </p:nvSpPr>
        <p:spPr>
          <a:xfrm>
            <a:off x="673176" y="2483625"/>
            <a:ext cx="4903500" cy="26043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680"/>
              <a:buChar char="◈"/>
            </a:pPr>
            <a:r>
              <a:rPr lang="tr-TR" sz="2400"/>
              <a:t>Anaconda</a:t>
            </a:r>
            <a:endParaRPr/>
          </a:p>
          <a:p>
            <a:pPr indent="-306000" lvl="0" marL="342900" rtl="0" algn="l">
              <a:spcBef>
                <a:spcPts val="1080"/>
              </a:spcBef>
              <a:spcAft>
                <a:spcPts val="0"/>
              </a:spcAft>
              <a:buSzPts val="1680"/>
              <a:buChar char="◈"/>
            </a:pPr>
            <a:r>
              <a:rPr lang="tr-TR" sz="2400"/>
              <a:t>OpenCV</a:t>
            </a:r>
            <a:endParaRPr/>
          </a:p>
          <a:p>
            <a:pPr indent="-306000" lvl="0" marL="342900" rtl="0" algn="l">
              <a:spcBef>
                <a:spcPts val="1080"/>
              </a:spcBef>
              <a:spcAft>
                <a:spcPts val="0"/>
              </a:spcAft>
              <a:buSzPts val="1680"/>
              <a:buChar char="◈"/>
            </a:pPr>
            <a:r>
              <a:rPr lang="tr-TR" sz="2400"/>
              <a:t>Tensorflow + Keras</a:t>
            </a:r>
            <a:endParaRPr sz="2400"/>
          </a:p>
          <a:p>
            <a:pPr indent="-351720" lvl="0" marL="342900" rtl="0" algn="l">
              <a:spcBef>
                <a:spcPts val="1080"/>
              </a:spcBef>
              <a:spcAft>
                <a:spcPts val="0"/>
              </a:spcAft>
              <a:buSzPts val="2400"/>
              <a:buChar char="◈"/>
            </a:pPr>
            <a:r>
              <a:rPr lang="tr-TR" sz="2400"/>
              <a:t>Zemberek</a:t>
            </a:r>
            <a:endParaRPr sz="2400"/>
          </a:p>
          <a:p>
            <a:pPr indent="-351720" lvl="0" marL="342900" rtl="0" algn="l">
              <a:spcBef>
                <a:spcPts val="1080"/>
              </a:spcBef>
              <a:spcAft>
                <a:spcPts val="0"/>
              </a:spcAft>
              <a:buSzPts val="2400"/>
              <a:buChar char="◈"/>
            </a:pPr>
            <a:r>
              <a:rPr lang="tr-TR" sz="2400"/>
              <a:t>Django</a:t>
            </a:r>
            <a:endParaRPr sz="2400"/>
          </a:p>
          <a:p>
            <a:pPr indent="-351720" lvl="0" marL="342900" rtl="0" algn="l">
              <a:spcBef>
                <a:spcPts val="1080"/>
              </a:spcBef>
              <a:spcAft>
                <a:spcPts val="0"/>
              </a:spcAft>
              <a:buSzPts val="2400"/>
              <a:buChar char="◈"/>
            </a:pPr>
            <a:r>
              <a:rPr lang="tr-TR" sz="2400"/>
              <a:t>Flutter/Kivy</a:t>
            </a:r>
            <a:endParaRPr sz="2400"/>
          </a:p>
          <a:p>
            <a:pPr indent="0" lvl="0" marL="36900" rtl="0" algn="l">
              <a:spcBef>
                <a:spcPts val="1000"/>
              </a:spcBef>
              <a:spcAft>
                <a:spcPts val="0"/>
              </a:spcAft>
              <a:buSzPts val="1400"/>
              <a:buNone/>
            </a:pPr>
            <a:r>
              <a:t/>
            </a:r>
            <a:endParaRPr/>
          </a:p>
        </p:txBody>
      </p:sp>
      <p:pic>
        <p:nvPicPr>
          <p:cNvPr id="229" name="Google Shape;229;p31"/>
          <p:cNvPicPr preferRelativeResize="0"/>
          <p:nvPr/>
        </p:nvPicPr>
        <p:blipFill>
          <a:blip r:embed="rId3">
            <a:alphaModFix/>
          </a:blip>
          <a:stretch>
            <a:fillRect/>
          </a:stretch>
        </p:blipFill>
        <p:spPr>
          <a:xfrm>
            <a:off x="4710726" y="4337063"/>
            <a:ext cx="1433824" cy="1766825"/>
          </a:xfrm>
          <a:prstGeom prst="rect">
            <a:avLst/>
          </a:prstGeom>
          <a:noFill/>
          <a:ln>
            <a:noFill/>
          </a:ln>
        </p:spPr>
      </p:pic>
      <p:pic>
        <p:nvPicPr>
          <p:cNvPr id="230" name="Google Shape;230;p31"/>
          <p:cNvPicPr preferRelativeResize="0"/>
          <p:nvPr/>
        </p:nvPicPr>
        <p:blipFill>
          <a:blip r:embed="rId4">
            <a:alphaModFix/>
          </a:blip>
          <a:stretch>
            <a:fillRect/>
          </a:stretch>
        </p:blipFill>
        <p:spPr>
          <a:xfrm>
            <a:off x="4099825" y="1803238"/>
            <a:ext cx="2655625" cy="1991700"/>
          </a:xfrm>
          <a:prstGeom prst="rect">
            <a:avLst/>
          </a:prstGeom>
          <a:noFill/>
          <a:ln>
            <a:noFill/>
          </a:ln>
        </p:spPr>
      </p:pic>
      <p:pic>
        <p:nvPicPr>
          <p:cNvPr id="231" name="Google Shape;231;p31"/>
          <p:cNvPicPr preferRelativeResize="0"/>
          <p:nvPr/>
        </p:nvPicPr>
        <p:blipFill>
          <a:blip r:embed="rId5">
            <a:alphaModFix/>
          </a:blip>
          <a:stretch>
            <a:fillRect/>
          </a:stretch>
        </p:blipFill>
        <p:spPr>
          <a:xfrm>
            <a:off x="10294275" y="1675876"/>
            <a:ext cx="1654671" cy="1918050"/>
          </a:xfrm>
          <a:prstGeom prst="rect">
            <a:avLst/>
          </a:prstGeom>
          <a:noFill/>
          <a:ln>
            <a:noFill/>
          </a:ln>
        </p:spPr>
      </p:pic>
      <p:pic>
        <p:nvPicPr>
          <p:cNvPr id="232" name="Google Shape;232;p31"/>
          <p:cNvPicPr preferRelativeResize="0"/>
          <p:nvPr/>
        </p:nvPicPr>
        <p:blipFill>
          <a:blip r:embed="rId6">
            <a:alphaModFix/>
          </a:blip>
          <a:stretch>
            <a:fillRect/>
          </a:stretch>
        </p:blipFill>
        <p:spPr>
          <a:xfrm>
            <a:off x="10030900" y="4337075"/>
            <a:ext cx="1918049" cy="1918049"/>
          </a:xfrm>
          <a:prstGeom prst="rect">
            <a:avLst/>
          </a:prstGeom>
          <a:noFill/>
          <a:ln>
            <a:noFill/>
          </a:ln>
        </p:spPr>
      </p:pic>
      <p:pic>
        <p:nvPicPr>
          <p:cNvPr id="233" name="Google Shape;233;p31"/>
          <p:cNvPicPr preferRelativeResize="0"/>
          <p:nvPr/>
        </p:nvPicPr>
        <p:blipFill>
          <a:blip r:embed="rId7">
            <a:alphaModFix/>
          </a:blip>
          <a:stretch>
            <a:fillRect/>
          </a:stretch>
        </p:blipFill>
        <p:spPr>
          <a:xfrm>
            <a:off x="7330250" y="2379275"/>
            <a:ext cx="2716275" cy="1355102"/>
          </a:xfrm>
          <a:prstGeom prst="rect">
            <a:avLst/>
          </a:prstGeom>
          <a:noFill/>
          <a:ln>
            <a:noFill/>
          </a:ln>
        </p:spPr>
      </p:pic>
      <p:pic>
        <p:nvPicPr>
          <p:cNvPr id="234" name="Google Shape;234;p31"/>
          <p:cNvPicPr preferRelativeResize="0"/>
          <p:nvPr/>
        </p:nvPicPr>
        <p:blipFill>
          <a:blip r:embed="rId8">
            <a:alphaModFix/>
          </a:blip>
          <a:stretch>
            <a:fillRect/>
          </a:stretch>
        </p:blipFill>
        <p:spPr>
          <a:xfrm>
            <a:off x="7406525" y="4300275"/>
            <a:ext cx="1737397" cy="199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626412" y="3"/>
            <a:ext cx="10353900" cy="9705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Flowchart Diagram</a:t>
            </a:r>
            <a:endParaRPr b="1">
              <a:solidFill>
                <a:srgbClr val="CC6600"/>
              </a:solidFill>
            </a:endParaRPr>
          </a:p>
        </p:txBody>
      </p:sp>
      <p:pic>
        <p:nvPicPr>
          <p:cNvPr id="240" name="Google Shape;240;p32"/>
          <p:cNvPicPr preferRelativeResize="0"/>
          <p:nvPr/>
        </p:nvPicPr>
        <p:blipFill>
          <a:blip r:embed="rId3">
            <a:alphaModFix/>
          </a:blip>
          <a:stretch>
            <a:fillRect/>
          </a:stretch>
        </p:blipFill>
        <p:spPr>
          <a:xfrm>
            <a:off x="152400" y="1082850"/>
            <a:ext cx="11954375" cy="5775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913795" y="18288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Design Concept</a:t>
            </a:r>
            <a:endParaRPr b="1">
              <a:solidFill>
                <a:srgbClr val="CC6600"/>
              </a:solidFill>
            </a:endParaRPr>
          </a:p>
        </p:txBody>
      </p:sp>
      <p:pic>
        <p:nvPicPr>
          <p:cNvPr descr="https://lh4.googleusercontent.com/YlUitm6_tZtASfMQ9AEG7Q6X9E0eWYVGKBvsEAuRQMwCcXqoDEK2k6rubL8aRU3g4zUh47JcLC841DPh2UQG3-_73NdD1gA8X0CDIIbnKEC476T0YooDJThHXOe7pHsCOTxufYQ-UZo" id="246" name="Google Shape;246;p33"/>
          <p:cNvPicPr preferRelativeResize="0"/>
          <p:nvPr/>
        </p:nvPicPr>
        <p:blipFill rotWithShape="1">
          <a:blip r:embed="rId3">
            <a:alphaModFix/>
          </a:blip>
          <a:srcRect b="0" l="0" r="0" t="0"/>
          <a:stretch/>
        </p:blipFill>
        <p:spPr>
          <a:xfrm>
            <a:off x="1605264" y="1751960"/>
            <a:ext cx="8970824" cy="478817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47" name="Google Shape;247;p33"/>
          <p:cNvSpPr/>
          <p:nvPr/>
        </p:nvSpPr>
        <p:spPr>
          <a:xfrm>
            <a:off x="5294811" y="1040119"/>
            <a:ext cx="175042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tr-TR" sz="2000" u="none" cap="none" strike="noStrike">
                <a:solidFill>
                  <a:srgbClr val="CC6600"/>
                </a:solidFill>
                <a:latin typeface="Arial"/>
                <a:ea typeface="Arial"/>
                <a:cs typeface="Arial"/>
                <a:sym typeface="Arial"/>
              </a:rPr>
              <a:t>Home Page</a:t>
            </a:r>
            <a:endParaRPr b="1" sz="2000">
              <a:solidFill>
                <a:srgbClr val="CC6600"/>
              </a:solidFill>
              <a:latin typeface="Lustria"/>
              <a:ea typeface="Lustria"/>
              <a:cs typeface="Lustria"/>
              <a:sym typeface="Lust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713498" y="130629"/>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Design Concept</a:t>
            </a:r>
            <a:endParaRPr/>
          </a:p>
        </p:txBody>
      </p:sp>
      <p:sp>
        <p:nvSpPr>
          <p:cNvPr id="253" name="Google Shape;253;p34"/>
          <p:cNvSpPr/>
          <p:nvPr/>
        </p:nvSpPr>
        <p:spPr>
          <a:xfrm>
            <a:off x="5974011" y="3244334"/>
            <a:ext cx="24397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1800">
                <a:solidFill>
                  <a:schemeClr val="lt1"/>
                </a:solidFill>
                <a:latin typeface="Lustria"/>
                <a:ea typeface="Lustria"/>
                <a:cs typeface="Lustria"/>
                <a:sym typeface="Lustria"/>
              </a:rPr>
              <a:t> </a:t>
            </a:r>
            <a:endParaRPr/>
          </a:p>
        </p:txBody>
      </p:sp>
      <p:sp>
        <p:nvSpPr>
          <p:cNvPr id="254" name="Google Shape;254;p34"/>
          <p:cNvSpPr/>
          <p:nvPr/>
        </p:nvSpPr>
        <p:spPr>
          <a:xfrm>
            <a:off x="5974011" y="3244334"/>
            <a:ext cx="24397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1800">
                <a:solidFill>
                  <a:schemeClr val="lt1"/>
                </a:solidFill>
                <a:latin typeface="Lustria"/>
                <a:ea typeface="Lustria"/>
                <a:cs typeface="Lustria"/>
                <a:sym typeface="Lustria"/>
              </a:rPr>
              <a:t> </a:t>
            </a:r>
            <a:endParaRPr/>
          </a:p>
        </p:txBody>
      </p:sp>
      <p:sp>
        <p:nvSpPr>
          <p:cNvPr id="255" name="Google Shape;255;p34"/>
          <p:cNvSpPr/>
          <p:nvPr/>
        </p:nvSpPr>
        <p:spPr>
          <a:xfrm>
            <a:off x="3048000" y="1101079"/>
            <a:ext cx="6096000"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2000">
                <a:solidFill>
                  <a:srgbClr val="CC6600"/>
                </a:solidFill>
                <a:latin typeface="Arial"/>
                <a:ea typeface="Arial"/>
                <a:cs typeface="Arial"/>
                <a:sym typeface="Arial"/>
              </a:rPr>
              <a:t>Translation From Image to Sound / </a:t>
            </a:r>
            <a:r>
              <a:rPr b="1" lang="tr-TR" sz="2000">
                <a:solidFill>
                  <a:srgbClr val="CC6600"/>
                </a:solidFill>
              </a:rPr>
              <a:t>T</a:t>
            </a:r>
            <a:r>
              <a:rPr b="1" lang="tr-TR" sz="2000">
                <a:solidFill>
                  <a:srgbClr val="CC6600"/>
                </a:solidFill>
                <a:latin typeface="Arial"/>
                <a:ea typeface="Arial"/>
                <a:cs typeface="Arial"/>
                <a:sym typeface="Arial"/>
              </a:rPr>
              <a:t>ext Page</a:t>
            </a:r>
            <a:endParaRPr b="1" sz="2000">
              <a:solidFill>
                <a:srgbClr val="CC6600"/>
              </a:solidFill>
              <a:latin typeface="Lustria"/>
              <a:ea typeface="Lustria"/>
              <a:cs typeface="Lustria"/>
              <a:sym typeface="Lustria"/>
            </a:endParaRPr>
          </a:p>
          <a:p>
            <a:pPr indent="0" lvl="0" marL="0" marR="0" rtl="0" algn="l">
              <a:spcBef>
                <a:spcPts val="0"/>
              </a:spcBef>
              <a:spcAft>
                <a:spcPts val="0"/>
              </a:spcAft>
              <a:buNone/>
            </a:pPr>
            <a:br>
              <a:rPr b="1" lang="tr-TR" sz="2000">
                <a:solidFill>
                  <a:srgbClr val="CC6600"/>
                </a:solidFill>
                <a:latin typeface="Lustria"/>
                <a:ea typeface="Lustria"/>
                <a:cs typeface="Lustria"/>
                <a:sym typeface="Lustria"/>
              </a:rPr>
            </a:br>
            <a:endParaRPr b="1" sz="2000">
              <a:solidFill>
                <a:srgbClr val="CC6600"/>
              </a:solidFill>
              <a:latin typeface="Lustria"/>
              <a:ea typeface="Lustria"/>
              <a:cs typeface="Lustria"/>
              <a:sym typeface="Lustria"/>
            </a:endParaRPr>
          </a:p>
        </p:txBody>
      </p:sp>
      <p:pic>
        <p:nvPicPr>
          <p:cNvPr descr="https://lh6.googleusercontent.com/QsxI16dvu-vkcpUghHAO2hjiqL07u-QOYOUi0ioIN28S5IpK51158wXJBvEgMCp53sJLlDYAcwAERbOpk7Vt80e-o1pdFFXMVq1aOwXQbfuCGMLFvaaaV2836Ef2WE3RneuJ_StI2Kg" id="256" name="Google Shape;256;p34"/>
          <p:cNvPicPr preferRelativeResize="0"/>
          <p:nvPr/>
        </p:nvPicPr>
        <p:blipFill rotWithShape="1">
          <a:blip r:embed="rId3">
            <a:alphaModFix/>
          </a:blip>
          <a:srcRect b="3313" l="0" r="1196" t="996"/>
          <a:stretch/>
        </p:blipFill>
        <p:spPr>
          <a:xfrm>
            <a:off x="1741645" y="1785257"/>
            <a:ext cx="8464731" cy="458070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774458" y="130629"/>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Design Concept</a:t>
            </a:r>
            <a:endParaRPr/>
          </a:p>
        </p:txBody>
      </p:sp>
      <p:sp>
        <p:nvSpPr>
          <p:cNvPr id="262" name="Google Shape;262;p35"/>
          <p:cNvSpPr/>
          <p:nvPr/>
        </p:nvSpPr>
        <p:spPr>
          <a:xfrm>
            <a:off x="3622765" y="1101079"/>
            <a:ext cx="5120640"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2000">
                <a:solidFill>
                  <a:srgbClr val="CC6600"/>
                </a:solidFill>
                <a:latin typeface="Arial"/>
                <a:ea typeface="Arial"/>
                <a:cs typeface="Arial"/>
                <a:sym typeface="Arial"/>
              </a:rPr>
              <a:t>Translation From Text to Image Page</a:t>
            </a:r>
            <a:endParaRPr b="1" sz="2000">
              <a:solidFill>
                <a:srgbClr val="CC6600"/>
              </a:solidFill>
              <a:latin typeface="Lustria"/>
              <a:ea typeface="Lustria"/>
              <a:cs typeface="Lustria"/>
              <a:sym typeface="Lustria"/>
            </a:endParaRPr>
          </a:p>
          <a:p>
            <a:pPr indent="0" lvl="0" marL="0" marR="0" rtl="0" algn="l">
              <a:spcBef>
                <a:spcPts val="0"/>
              </a:spcBef>
              <a:spcAft>
                <a:spcPts val="0"/>
              </a:spcAft>
              <a:buNone/>
            </a:pPr>
            <a:br>
              <a:rPr b="1" lang="tr-TR" sz="2000">
                <a:solidFill>
                  <a:srgbClr val="CC6600"/>
                </a:solidFill>
                <a:latin typeface="Lustria"/>
                <a:ea typeface="Lustria"/>
                <a:cs typeface="Lustria"/>
                <a:sym typeface="Lustria"/>
              </a:rPr>
            </a:br>
            <a:endParaRPr b="1" sz="2000">
              <a:solidFill>
                <a:srgbClr val="CC6600"/>
              </a:solidFill>
              <a:latin typeface="Lustria"/>
              <a:ea typeface="Lustria"/>
              <a:cs typeface="Lustria"/>
              <a:sym typeface="Lustria"/>
            </a:endParaRPr>
          </a:p>
        </p:txBody>
      </p:sp>
      <p:pic>
        <p:nvPicPr>
          <p:cNvPr descr="https://lh6.googleusercontent.com/j82z-INyoEyZUP3QFc_gbZUC4tLAO4KecOnpTE9hVFIjVao-bbaJFRX8--2DYU_yJec2zpFvoNHlUIh4IY3cNR3z4tyPgIFgg1v2sqOGzzvgfz9-S7hyKm1PUABVEfQ1PysL65g9xxk" id="263" name="Google Shape;263;p35"/>
          <p:cNvPicPr preferRelativeResize="0"/>
          <p:nvPr/>
        </p:nvPicPr>
        <p:blipFill rotWithShape="1">
          <a:blip r:embed="rId3">
            <a:alphaModFix/>
          </a:blip>
          <a:srcRect b="3260" l="216" r="578" t="629"/>
          <a:stretch/>
        </p:blipFill>
        <p:spPr>
          <a:xfrm>
            <a:off x="2052121" y="1802673"/>
            <a:ext cx="8006280" cy="431945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913794" y="130629"/>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Results and Conclusions</a:t>
            </a:r>
            <a:endParaRPr b="1">
              <a:solidFill>
                <a:srgbClr val="CC6600"/>
              </a:solidFill>
            </a:endParaRPr>
          </a:p>
        </p:txBody>
      </p:sp>
      <p:sp>
        <p:nvSpPr>
          <p:cNvPr id="269" name="Google Shape;269;p36"/>
          <p:cNvSpPr txBox="1"/>
          <p:nvPr>
            <p:ph idx="1" type="body"/>
          </p:nvPr>
        </p:nvSpPr>
        <p:spPr>
          <a:xfrm>
            <a:off x="1173710" y="1059993"/>
            <a:ext cx="10093800" cy="47379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Char char="◈"/>
            </a:pPr>
            <a:r>
              <a:rPr lang="tr-TR"/>
              <a:t>Helping deaf people to communicate.</a:t>
            </a:r>
            <a:endParaRPr/>
          </a:p>
          <a:p>
            <a:pPr indent="-306000" lvl="0" marL="342900" rtl="0" algn="l">
              <a:spcBef>
                <a:spcPts val="1000"/>
              </a:spcBef>
              <a:spcAft>
                <a:spcPts val="0"/>
              </a:spcAft>
              <a:buSzPts val="1400"/>
              <a:buChar char="◈"/>
            </a:pPr>
            <a:r>
              <a:rPr lang="tr-TR"/>
              <a:t>Bringing the chance to get the equivalent of sign language both in voice and in writing with a single application.</a:t>
            </a:r>
            <a:endParaRPr/>
          </a:p>
          <a:p>
            <a:pPr indent="-306000" lvl="0" marL="342900" rtl="0" algn="l">
              <a:spcBef>
                <a:spcPts val="1000"/>
              </a:spcBef>
              <a:spcAft>
                <a:spcPts val="0"/>
              </a:spcAft>
              <a:buSzPts val="1400"/>
              <a:buChar char="◈"/>
            </a:pPr>
            <a:r>
              <a:rPr lang="tr-TR"/>
              <a:t>Possibility to visually see the sign language corresponding to the written text entered as a sentence.</a:t>
            </a:r>
            <a:endParaRPr/>
          </a:p>
          <a:p>
            <a:pPr indent="-297110" lvl="0" marL="342900" rtl="0" algn="l">
              <a:spcBef>
                <a:spcPts val="1000"/>
              </a:spcBef>
              <a:spcAft>
                <a:spcPts val="0"/>
              </a:spcAft>
              <a:buSzPts val="1260"/>
              <a:buChar char="◈"/>
            </a:pPr>
            <a:r>
              <a:rPr lang="tr-TR"/>
              <a:t>For this semester, we examined similar studies in general and investigated which methods were used in such projects. At the same time, we tried to design the interface of our application as a draft.</a:t>
            </a:r>
            <a:endParaRPr/>
          </a:p>
          <a:p>
            <a:pPr indent="-306000" lvl="0" marL="342900" rtl="0" algn="l">
              <a:spcBef>
                <a:spcPts val="1000"/>
              </a:spcBef>
              <a:spcAft>
                <a:spcPts val="0"/>
              </a:spcAft>
              <a:buSzPts val="1400"/>
              <a:buChar char="◈"/>
            </a:pPr>
            <a:r>
              <a:rPr lang="tr-TR"/>
              <a:t>Following semester, we will work to create a data set of this project we designed and to implement the web-android application.</a:t>
            </a:r>
            <a:endParaRPr/>
          </a:p>
          <a:p>
            <a:pPr indent="-217100" lvl="0" marL="342900" rtl="0" algn="l">
              <a:spcBef>
                <a:spcPts val="1000"/>
              </a:spcBef>
              <a:spcAft>
                <a:spcPts val="0"/>
              </a:spcAft>
              <a:buSzPts val="1400"/>
              <a:buNone/>
            </a:pPr>
            <a:r>
              <a:t/>
            </a:r>
            <a:endParaRPr/>
          </a:p>
        </p:txBody>
      </p:sp>
      <p:pic>
        <p:nvPicPr>
          <p:cNvPr descr="İşaret Dili Tercümanlığının Önemi | Boğaziçi Tercüme" id="270" name="Google Shape;270;p36"/>
          <p:cNvPicPr preferRelativeResize="0"/>
          <p:nvPr/>
        </p:nvPicPr>
        <p:blipFill rotWithShape="1">
          <a:blip r:embed="rId3">
            <a:alphaModFix/>
          </a:blip>
          <a:srcRect b="0" l="0" r="0" t="0"/>
          <a:stretch/>
        </p:blipFill>
        <p:spPr>
          <a:xfrm>
            <a:off x="7941601" y="4508975"/>
            <a:ext cx="3910525" cy="2172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References</a:t>
            </a:r>
            <a:endParaRPr b="1">
              <a:solidFill>
                <a:srgbClr val="CC6600"/>
              </a:solidFill>
            </a:endParaRPr>
          </a:p>
        </p:txBody>
      </p:sp>
      <p:sp>
        <p:nvSpPr>
          <p:cNvPr id="276" name="Google Shape;276;p37"/>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8610" lvl="0" marL="457200" rtl="0" algn="l">
              <a:spcBef>
                <a:spcPts val="0"/>
              </a:spcBef>
              <a:spcAft>
                <a:spcPts val="0"/>
              </a:spcAft>
              <a:buSzPts val="1260"/>
              <a:buChar char="◈"/>
            </a:pPr>
            <a:r>
              <a:rPr lang="tr-TR" u="sng">
                <a:solidFill>
                  <a:schemeClr val="hlink"/>
                </a:solidFill>
                <a:hlinkClick r:id="rId3"/>
              </a:rPr>
              <a:t>https://github.com/Evilport2/Sign-Language</a:t>
            </a:r>
            <a:endParaRPr/>
          </a:p>
          <a:p>
            <a:pPr indent="0" lvl="0" marL="457200" rtl="0" algn="l">
              <a:spcBef>
                <a:spcPts val="0"/>
              </a:spcBef>
              <a:spcAft>
                <a:spcPts val="0"/>
              </a:spcAft>
              <a:buNone/>
            </a:pPr>
            <a:r>
              <a:t/>
            </a:r>
            <a:endParaRPr/>
          </a:p>
          <a:p>
            <a:pPr indent="-308610" lvl="0" marL="457200" rtl="0" algn="l">
              <a:spcBef>
                <a:spcPts val="0"/>
              </a:spcBef>
              <a:spcAft>
                <a:spcPts val="0"/>
              </a:spcAft>
              <a:buSzPts val="1260"/>
              <a:buChar char="◈"/>
            </a:pPr>
            <a:r>
              <a:rPr lang="tr-TR" u="sng">
                <a:solidFill>
                  <a:schemeClr val="hlink"/>
                </a:solidFill>
                <a:hlinkClick r:id="rId4"/>
              </a:rPr>
              <a:t>https://github.com/nicknochnack/RealTimeObjectDetection</a:t>
            </a:r>
            <a:endParaRPr/>
          </a:p>
          <a:p>
            <a:pPr indent="0" lvl="0" marL="457200" rtl="0" algn="l">
              <a:spcBef>
                <a:spcPts val="0"/>
              </a:spcBef>
              <a:spcAft>
                <a:spcPts val="0"/>
              </a:spcAft>
              <a:buNone/>
            </a:pPr>
            <a:r>
              <a:t/>
            </a:r>
            <a:endParaRPr/>
          </a:p>
          <a:p>
            <a:pPr indent="-308610" lvl="0" marL="457200" rtl="0" algn="l">
              <a:spcBef>
                <a:spcPts val="0"/>
              </a:spcBef>
              <a:spcAft>
                <a:spcPts val="0"/>
              </a:spcAft>
              <a:buSzPts val="1260"/>
              <a:buChar char="◈"/>
            </a:pPr>
            <a:r>
              <a:rPr lang="tr-TR" u="sng">
                <a:solidFill>
                  <a:schemeClr val="hlink"/>
                </a:solidFill>
                <a:hlinkClick r:id="rId5"/>
              </a:rPr>
              <a:t>http://cengproject.cankaya.edu.tr/templates/</a:t>
            </a:r>
            <a:endParaRPr/>
          </a:p>
          <a:p>
            <a:pPr indent="0" lvl="0" marL="457200" rtl="0" algn="l">
              <a:spcBef>
                <a:spcPts val="0"/>
              </a:spcBef>
              <a:spcAft>
                <a:spcPts val="0"/>
              </a:spcAft>
              <a:buNone/>
            </a:pPr>
            <a:r>
              <a:t/>
            </a:r>
            <a:endParaRPr/>
          </a:p>
          <a:p>
            <a:pPr indent="-308610" lvl="0" marL="457200" rtl="0" algn="l">
              <a:spcBef>
                <a:spcPts val="0"/>
              </a:spcBef>
              <a:spcAft>
                <a:spcPts val="0"/>
              </a:spcAft>
              <a:buSzPts val="1260"/>
              <a:buChar char="◈"/>
            </a:pPr>
            <a:r>
              <a:rPr lang="tr-TR" u="sng">
                <a:solidFill>
                  <a:schemeClr val="hlink"/>
                </a:solidFill>
                <a:hlinkClick r:id="rId6"/>
              </a:rPr>
              <a:t>https://webonline.cankaya.edu.tr/pluginfile.php/219979/mod_resource/content/0/CENG407-408_Y%C3%B6netim_Plan%C4%B1.pdf</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17100" lvl="0" marL="342900" rtl="0" algn="l">
              <a:spcBef>
                <a:spcPts val="0"/>
              </a:spcBef>
              <a:spcAft>
                <a:spcPts val="0"/>
              </a:spcAft>
              <a:buSzPts val="1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1061841" y="2525486"/>
            <a:ext cx="3353405"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Contents</a:t>
            </a:r>
            <a:endParaRPr b="1">
              <a:solidFill>
                <a:srgbClr val="CC6600"/>
              </a:solidFill>
            </a:endParaRPr>
          </a:p>
        </p:txBody>
      </p:sp>
      <p:sp>
        <p:nvSpPr>
          <p:cNvPr id="154" name="Google Shape;154;p20"/>
          <p:cNvSpPr txBox="1"/>
          <p:nvPr>
            <p:ph idx="1" type="body"/>
          </p:nvPr>
        </p:nvSpPr>
        <p:spPr>
          <a:xfrm>
            <a:off x="5843200" y="742925"/>
            <a:ext cx="5878200" cy="53331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457200" lvl="0" marL="494099" rtl="0" algn="l">
              <a:spcBef>
                <a:spcPts val="0"/>
              </a:spcBef>
              <a:spcAft>
                <a:spcPts val="0"/>
              </a:spcAft>
              <a:buSzPts val="1400"/>
              <a:buFont typeface="Lustria"/>
              <a:buAutoNum type="arabicPeriod"/>
            </a:pPr>
            <a:r>
              <a:rPr b="1" lang="tr-TR"/>
              <a:t>Main Features</a:t>
            </a:r>
            <a:endParaRPr/>
          </a:p>
          <a:p>
            <a:pPr indent="-457200" lvl="0" marL="494099" rtl="0" algn="l">
              <a:spcBef>
                <a:spcPts val="1000"/>
              </a:spcBef>
              <a:spcAft>
                <a:spcPts val="0"/>
              </a:spcAft>
              <a:buSzPts val="1400"/>
              <a:buFont typeface="Lustria"/>
              <a:buAutoNum type="arabicPeriod"/>
            </a:pPr>
            <a:r>
              <a:rPr b="1" lang="tr-TR"/>
              <a:t>Definitions</a:t>
            </a:r>
            <a:endParaRPr/>
          </a:p>
          <a:p>
            <a:pPr indent="-457200" lvl="0" marL="494099" rtl="0" algn="l">
              <a:spcBef>
                <a:spcPts val="1000"/>
              </a:spcBef>
              <a:spcAft>
                <a:spcPts val="0"/>
              </a:spcAft>
              <a:buSzPts val="1400"/>
              <a:buFont typeface="Lustria"/>
              <a:buAutoNum type="arabicPeriod"/>
            </a:pPr>
            <a:r>
              <a:rPr b="1" lang="tr-TR"/>
              <a:t>Previous Work</a:t>
            </a:r>
            <a:endParaRPr/>
          </a:p>
          <a:p>
            <a:pPr indent="-457200" lvl="0" marL="494099" rtl="0" algn="l">
              <a:spcBef>
                <a:spcPts val="1000"/>
              </a:spcBef>
              <a:spcAft>
                <a:spcPts val="0"/>
              </a:spcAft>
              <a:buSzPts val="1400"/>
              <a:buFont typeface="Lustria"/>
              <a:buAutoNum type="arabicPeriod"/>
            </a:pPr>
            <a:r>
              <a:rPr b="1" lang="tr-TR"/>
              <a:t>Workplan</a:t>
            </a:r>
            <a:endParaRPr/>
          </a:p>
          <a:p>
            <a:pPr indent="-457200" lvl="0" marL="494099" rtl="0" algn="l">
              <a:spcBef>
                <a:spcPts val="1000"/>
              </a:spcBef>
              <a:spcAft>
                <a:spcPts val="0"/>
              </a:spcAft>
              <a:buSzPts val="1400"/>
              <a:buFont typeface="Lustria"/>
              <a:buAutoNum type="arabicPeriod"/>
            </a:pPr>
            <a:r>
              <a:rPr b="1" lang="tr-TR"/>
              <a:t>Problem</a:t>
            </a:r>
            <a:endParaRPr/>
          </a:p>
          <a:p>
            <a:pPr indent="-457200" lvl="0" marL="494099" rtl="0" algn="l">
              <a:spcBef>
                <a:spcPts val="1000"/>
              </a:spcBef>
              <a:spcAft>
                <a:spcPts val="0"/>
              </a:spcAft>
              <a:buSzPts val="1400"/>
              <a:buFont typeface="Lustria"/>
              <a:buAutoNum type="arabicPeriod"/>
            </a:pPr>
            <a:r>
              <a:rPr b="1" lang="tr-TR"/>
              <a:t>Contribution</a:t>
            </a:r>
            <a:endParaRPr/>
          </a:p>
          <a:p>
            <a:pPr indent="-457200" lvl="0" marL="494099" rtl="0" algn="l">
              <a:spcBef>
                <a:spcPts val="1000"/>
              </a:spcBef>
              <a:spcAft>
                <a:spcPts val="0"/>
              </a:spcAft>
              <a:buSzPts val="1400"/>
              <a:buFont typeface="Lustria"/>
              <a:buAutoNum type="arabicPeriod"/>
            </a:pPr>
            <a:r>
              <a:rPr b="1" lang="tr-TR"/>
              <a:t>Flowchart Diagram</a:t>
            </a:r>
            <a:endParaRPr/>
          </a:p>
          <a:p>
            <a:pPr indent="-457200" lvl="0" marL="494099" rtl="0" algn="l">
              <a:spcBef>
                <a:spcPts val="1000"/>
              </a:spcBef>
              <a:spcAft>
                <a:spcPts val="0"/>
              </a:spcAft>
              <a:buSzPts val="1400"/>
              <a:buFont typeface="Lustria"/>
              <a:buAutoNum type="arabicPeriod"/>
            </a:pPr>
            <a:r>
              <a:rPr b="1" lang="tr-TR"/>
              <a:t>Environment and Tools Planned to Used</a:t>
            </a:r>
            <a:endParaRPr/>
          </a:p>
          <a:p>
            <a:pPr indent="-457200" lvl="0" marL="494099" rtl="0" algn="l">
              <a:spcBef>
                <a:spcPts val="1000"/>
              </a:spcBef>
              <a:spcAft>
                <a:spcPts val="0"/>
              </a:spcAft>
              <a:buSzPts val="1400"/>
              <a:buFont typeface="Lustria"/>
              <a:buAutoNum type="arabicPeriod"/>
            </a:pPr>
            <a:r>
              <a:rPr b="1" lang="tr-TR"/>
              <a:t>Comparison</a:t>
            </a:r>
            <a:endParaRPr/>
          </a:p>
          <a:p>
            <a:pPr indent="-457200" lvl="0" marL="494099" rtl="0" algn="l">
              <a:spcBef>
                <a:spcPts val="1000"/>
              </a:spcBef>
              <a:spcAft>
                <a:spcPts val="0"/>
              </a:spcAft>
              <a:buSzPts val="1400"/>
              <a:buFont typeface="Lustria"/>
              <a:buAutoNum type="arabicPeriod"/>
            </a:pPr>
            <a:r>
              <a:rPr b="1" lang="tr-TR"/>
              <a:t>Design Concept</a:t>
            </a:r>
            <a:endParaRPr/>
          </a:p>
          <a:p>
            <a:pPr indent="-457200" lvl="0" marL="494099" rtl="0" algn="l">
              <a:spcBef>
                <a:spcPts val="1000"/>
              </a:spcBef>
              <a:spcAft>
                <a:spcPts val="0"/>
              </a:spcAft>
              <a:buSzPts val="1400"/>
              <a:buFont typeface="Lustria"/>
              <a:buAutoNum type="arabicPeriod"/>
            </a:pPr>
            <a:r>
              <a:rPr b="1" lang="tr-TR"/>
              <a:t>Results and Conclusion</a:t>
            </a:r>
            <a:endParaRPr/>
          </a:p>
          <a:p>
            <a:pPr indent="-457200" lvl="0" marL="494099" rtl="0" algn="l">
              <a:spcBef>
                <a:spcPts val="1000"/>
              </a:spcBef>
              <a:spcAft>
                <a:spcPts val="0"/>
              </a:spcAft>
              <a:buSzPts val="1400"/>
              <a:buFont typeface="Lustria"/>
              <a:buAutoNum type="arabicPeriod"/>
            </a:pPr>
            <a:r>
              <a:rPr b="1" lang="tr-TR"/>
              <a:t>References</a:t>
            </a:r>
            <a:endParaRPr/>
          </a:p>
          <a:p>
            <a:pPr indent="-368299" lvl="0" marL="494099" rtl="0" algn="l">
              <a:spcBef>
                <a:spcPts val="1000"/>
              </a:spcBef>
              <a:spcAft>
                <a:spcPts val="0"/>
              </a:spcAft>
              <a:buSzPts val="1400"/>
              <a:buFont typeface="Lustria"/>
              <a:buNone/>
            </a:pPr>
            <a:r>
              <a:t/>
            </a:r>
            <a:endParaRPr b="1"/>
          </a:p>
          <a:p>
            <a:pPr indent="-368299" lvl="0" marL="494099" rtl="0" algn="l">
              <a:spcBef>
                <a:spcPts val="1000"/>
              </a:spcBef>
              <a:spcAft>
                <a:spcPts val="0"/>
              </a:spcAft>
              <a:buSzPts val="1400"/>
              <a:buFont typeface="Lustria"/>
              <a:buNone/>
            </a:pPr>
            <a:r>
              <a:t/>
            </a:r>
            <a:endParaRPr b="1"/>
          </a:p>
        </p:txBody>
      </p:sp>
      <p:cxnSp>
        <p:nvCxnSpPr>
          <p:cNvPr id="155" name="Google Shape;155;p20"/>
          <p:cNvCxnSpPr/>
          <p:nvPr/>
        </p:nvCxnSpPr>
        <p:spPr>
          <a:xfrm>
            <a:off x="5050971" y="583474"/>
            <a:ext cx="0" cy="5652000"/>
          </a:xfrm>
          <a:prstGeom prst="straightConnector1">
            <a:avLst/>
          </a:prstGeom>
          <a:noFill/>
          <a:ln cap="rnd" cmpd="sng" w="25400">
            <a:solidFill>
              <a:srgbClr val="CC6600"/>
            </a:solidFill>
            <a:prstDash val="solid"/>
            <a:round/>
            <a:headEnd len="sm" w="sm" type="none"/>
            <a:tailEnd len="sm" w="sm" type="none"/>
          </a:ln>
          <a:effectLst>
            <a:outerShdw blurRad="63500" rotWithShape="0" dir="5400000" dist="25400">
              <a:srgbClr val="000000">
                <a:alpha val="6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8"/>
          <p:cNvPicPr preferRelativeResize="0"/>
          <p:nvPr/>
        </p:nvPicPr>
        <p:blipFill>
          <a:blip r:embed="rId3">
            <a:alphaModFix/>
          </a:blip>
          <a:stretch>
            <a:fillRect/>
          </a:stretch>
        </p:blipFill>
        <p:spPr>
          <a:xfrm>
            <a:off x="757100" y="1083850"/>
            <a:ext cx="5372100" cy="4029075"/>
          </a:xfrm>
          <a:prstGeom prst="rect">
            <a:avLst/>
          </a:prstGeom>
          <a:noFill/>
          <a:ln>
            <a:noFill/>
          </a:ln>
        </p:spPr>
      </p:pic>
      <p:pic>
        <p:nvPicPr>
          <p:cNvPr id="282" name="Google Shape;282;p38"/>
          <p:cNvPicPr preferRelativeResize="0"/>
          <p:nvPr/>
        </p:nvPicPr>
        <p:blipFill>
          <a:blip r:embed="rId4">
            <a:alphaModFix/>
          </a:blip>
          <a:stretch>
            <a:fillRect/>
          </a:stretch>
        </p:blipFill>
        <p:spPr>
          <a:xfrm>
            <a:off x="6438425" y="1083850"/>
            <a:ext cx="5501375" cy="39669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783166" y="296091"/>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Main Features</a:t>
            </a:r>
            <a:endParaRPr b="1">
              <a:solidFill>
                <a:srgbClr val="CC6600"/>
              </a:solidFill>
            </a:endParaRPr>
          </a:p>
        </p:txBody>
      </p:sp>
      <p:sp>
        <p:nvSpPr>
          <p:cNvPr id="161" name="Google Shape;161;p21"/>
          <p:cNvSpPr txBox="1"/>
          <p:nvPr>
            <p:ph idx="1" type="body"/>
          </p:nvPr>
        </p:nvSpPr>
        <p:spPr>
          <a:xfrm>
            <a:off x="948629" y="1540861"/>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Font typeface="Noto Sans Symbols"/>
              <a:buChar char="❖"/>
            </a:pPr>
            <a:r>
              <a:rPr lang="tr-TR"/>
              <a:t>Graphically translate Turkish text into sign language</a:t>
            </a:r>
            <a:endParaRPr/>
          </a:p>
          <a:p>
            <a:pPr indent="-306000" lvl="0" marL="342900" rtl="0" algn="l">
              <a:spcBef>
                <a:spcPts val="1000"/>
              </a:spcBef>
              <a:spcAft>
                <a:spcPts val="0"/>
              </a:spcAft>
              <a:buSzPts val="1400"/>
              <a:buFont typeface="Noto Sans Symbols"/>
              <a:buChar char="❖"/>
            </a:pPr>
            <a:r>
              <a:rPr lang="tr-TR"/>
              <a:t>Convert sign language to Turkish text with camera</a:t>
            </a:r>
            <a:endParaRPr/>
          </a:p>
          <a:p>
            <a:pPr indent="-306000" lvl="0" marL="342900" rtl="0" algn="l">
              <a:spcBef>
                <a:spcPts val="1000"/>
              </a:spcBef>
              <a:spcAft>
                <a:spcPts val="0"/>
              </a:spcAft>
              <a:buSzPts val="1400"/>
              <a:buFont typeface="Noto Sans Symbols"/>
              <a:buChar char="❖"/>
            </a:pPr>
            <a:r>
              <a:rPr lang="tr-TR"/>
              <a:t>Works on android and web environment</a:t>
            </a:r>
            <a:endParaRPr/>
          </a:p>
          <a:p>
            <a:pPr indent="0" lvl="0" marL="36900" rtl="0" algn="l">
              <a:spcBef>
                <a:spcPts val="1000"/>
              </a:spcBef>
              <a:spcAft>
                <a:spcPts val="0"/>
              </a:spcAft>
              <a:buSzPts val="1400"/>
              <a:buNone/>
            </a:pPr>
            <a:r>
              <a:t/>
            </a:r>
            <a:endParaRPr/>
          </a:p>
        </p:txBody>
      </p:sp>
      <p:pic>
        <p:nvPicPr>
          <p:cNvPr descr="Sign language translator using python,tensorflow,keras and open CV" id="162" name="Google Shape;162;p21"/>
          <p:cNvPicPr preferRelativeResize="0"/>
          <p:nvPr/>
        </p:nvPicPr>
        <p:blipFill rotWithShape="1">
          <a:blip r:embed="rId3">
            <a:alphaModFix/>
          </a:blip>
          <a:srcRect b="0" l="0" r="0" t="0"/>
          <a:stretch/>
        </p:blipFill>
        <p:spPr>
          <a:xfrm>
            <a:off x="6125510" y="3657320"/>
            <a:ext cx="5252448" cy="2551190"/>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0" y="100568"/>
            <a:ext cx="5799000" cy="9705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Definitions</a:t>
            </a:r>
            <a:endParaRPr b="1">
              <a:solidFill>
                <a:srgbClr val="CC6600"/>
              </a:solidFill>
            </a:endParaRPr>
          </a:p>
        </p:txBody>
      </p:sp>
      <p:sp>
        <p:nvSpPr>
          <p:cNvPr id="168" name="Google Shape;168;p22"/>
          <p:cNvSpPr txBox="1"/>
          <p:nvPr>
            <p:ph idx="1" type="body"/>
          </p:nvPr>
        </p:nvSpPr>
        <p:spPr>
          <a:xfrm>
            <a:off x="858400" y="1405925"/>
            <a:ext cx="6736200" cy="41997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0" lvl="0" marL="36900" rtl="0" algn="l">
              <a:lnSpc>
                <a:spcPct val="115000"/>
              </a:lnSpc>
              <a:spcBef>
                <a:spcPts val="0"/>
              </a:spcBef>
              <a:spcAft>
                <a:spcPts val="0"/>
              </a:spcAft>
              <a:buSzPts val="1400"/>
              <a:buNone/>
            </a:pPr>
            <a:r>
              <a:rPr b="1" lang="tr-TR"/>
              <a:t>The Sign Language</a:t>
            </a:r>
            <a:r>
              <a:rPr lang="tr-TR"/>
              <a:t> is a type of communication for people who suffer from Hearing loss and related diseases. For communication, the expression of fingers and sometimes face expressions are used. Each letter is expressed with a finger expression.At the same time, Most of the words also have direct sign-language equivalents.</a:t>
            </a:r>
            <a:endParaRPr/>
          </a:p>
        </p:txBody>
      </p:sp>
      <p:pic>
        <p:nvPicPr>
          <p:cNvPr descr="https://lh6.googleusercontent.com/YPGHjoaZjwUjTE9p3DXjMK-3n_Ox2Z2ENcrwZ05nPavVg5aoyg_xXv7ikD2pkjIF6M9Oc1O8XdQqqTG4QSyVxTJ4NNX0mMUC3j0bt2dF7ca8hmCPnxqP91XDl_x-wTTEP_m4nsJydDQ" id="169" name="Google Shape;169;p22"/>
          <p:cNvPicPr preferRelativeResize="0"/>
          <p:nvPr/>
        </p:nvPicPr>
        <p:blipFill rotWithShape="1">
          <a:blip r:embed="rId3">
            <a:alphaModFix/>
          </a:blip>
          <a:srcRect b="0" l="0" r="0" t="0"/>
          <a:stretch/>
        </p:blipFill>
        <p:spPr>
          <a:xfrm>
            <a:off x="8563900" y="433500"/>
            <a:ext cx="2884375" cy="4077475"/>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170" name="Google Shape;170;p22"/>
          <p:cNvPicPr preferRelativeResize="0"/>
          <p:nvPr/>
        </p:nvPicPr>
        <p:blipFill>
          <a:blip r:embed="rId4">
            <a:alphaModFix/>
          </a:blip>
          <a:stretch>
            <a:fillRect/>
          </a:stretch>
        </p:blipFill>
        <p:spPr>
          <a:xfrm>
            <a:off x="4352900" y="4510975"/>
            <a:ext cx="3349150" cy="1862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501025" y="4510975"/>
            <a:ext cx="3349150" cy="1862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818000" y="539933"/>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Previous Works</a:t>
            </a:r>
            <a:endParaRPr b="1">
              <a:solidFill>
                <a:srgbClr val="CC6600"/>
              </a:solidFill>
            </a:endParaRPr>
          </a:p>
        </p:txBody>
      </p:sp>
      <p:pic>
        <p:nvPicPr>
          <p:cNvPr descr="https://lh6.googleusercontent.com/cPYoLLFP6af8hTBGUrt-m-3SVBa3BrNjjS9o4PUKklFMEKNskz3iabuQQ3fY_wVHZmpexsLvdzu_7WJ1RWNHZeNIsTRsHndLYCMd_AJHMBY4UE6RCwUIrNvIN3GiYk4tZSjTcINoYwY" id="177" name="Google Shape;177;p23"/>
          <p:cNvPicPr preferRelativeResize="0"/>
          <p:nvPr/>
        </p:nvPicPr>
        <p:blipFill rotWithShape="1">
          <a:blip r:embed="rId3">
            <a:alphaModFix/>
          </a:blip>
          <a:srcRect b="0" l="0" r="0" t="0"/>
          <a:stretch/>
        </p:blipFill>
        <p:spPr>
          <a:xfrm>
            <a:off x="715602" y="1952617"/>
            <a:ext cx="10750148" cy="41346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852835" y="252549"/>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Previous Works</a:t>
            </a:r>
            <a:endParaRPr b="1">
              <a:solidFill>
                <a:srgbClr val="CC6600"/>
              </a:solidFill>
            </a:endParaRPr>
          </a:p>
        </p:txBody>
      </p:sp>
      <p:pic>
        <p:nvPicPr>
          <p:cNvPr descr="https://lh4.googleusercontent.com/3DS-Kbp8W62WQe_Jbx92n2DeXR0ntBe5vvZ38Z0w9LJuVUXgSEsSBxNArcMinr5vP4j31hRtUTbkAPr94iuGcK8ff32-BYQpfU3XwP1Ynk0ZFjiEDB-QFsg6IzkS8hfw0RMOjcoH5R4" id="183" name="Google Shape;183;p24"/>
          <p:cNvPicPr preferRelativeResize="0"/>
          <p:nvPr/>
        </p:nvPicPr>
        <p:blipFill rotWithShape="1">
          <a:blip r:embed="rId3">
            <a:alphaModFix/>
          </a:blip>
          <a:srcRect b="0" l="0" r="0" t="0"/>
          <a:stretch/>
        </p:blipFill>
        <p:spPr>
          <a:xfrm>
            <a:off x="1576252" y="1410707"/>
            <a:ext cx="7867014" cy="46983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831443" y="339634"/>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Previous Works</a:t>
            </a:r>
            <a:endParaRPr/>
          </a:p>
        </p:txBody>
      </p:sp>
      <p:pic>
        <p:nvPicPr>
          <p:cNvPr descr="https://lh6.googleusercontent.com/cIfR7iJfBECRTt6ZkaTmcTST2gAoLGKGmTOaFr4KuFms4CjPMTCzbN2UdXYcMPzjAWqjIuY33_unJr9YoVgsybeexn9m0liVrxl_vBwctDDkiQM2wpN9oj8z1rxng1eBw1mDxOVPVxA" id="189" name="Google Shape;189;p25"/>
          <p:cNvPicPr preferRelativeResize="0"/>
          <p:nvPr/>
        </p:nvPicPr>
        <p:blipFill rotWithShape="1">
          <a:blip r:embed="rId3">
            <a:alphaModFix/>
          </a:blip>
          <a:srcRect b="0" l="0" r="0" t="0"/>
          <a:stretch/>
        </p:blipFill>
        <p:spPr>
          <a:xfrm>
            <a:off x="3510460" y="1850429"/>
            <a:ext cx="5435327" cy="4665725"/>
          </a:xfrm>
          <a:prstGeom prst="rect">
            <a:avLst/>
          </a:prstGeom>
          <a:noFill/>
          <a:ln>
            <a:noFill/>
          </a:ln>
        </p:spPr>
      </p:pic>
      <p:sp>
        <p:nvSpPr>
          <p:cNvPr id="190" name="Google Shape;190;p25"/>
          <p:cNvSpPr txBox="1"/>
          <p:nvPr/>
        </p:nvSpPr>
        <p:spPr>
          <a:xfrm>
            <a:off x="3265025" y="1222100"/>
            <a:ext cx="7306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sz="1500">
                <a:solidFill>
                  <a:srgbClr val="FFFFFF"/>
                </a:solidFill>
                <a:latin typeface="Lustria"/>
                <a:ea typeface="Lustria"/>
                <a:cs typeface="Lustria"/>
                <a:sym typeface="Lustria"/>
              </a:rPr>
              <a:t>This example can understand the special expression “I love you” also.</a:t>
            </a:r>
            <a:endParaRPr sz="1500">
              <a:solidFill>
                <a:srgbClr val="FFFFFF"/>
              </a:solidFill>
              <a:latin typeface="Lustria"/>
              <a:ea typeface="Lustria"/>
              <a:cs typeface="Lustria"/>
              <a:sym typeface="Lust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913795" y="139337"/>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Workplan</a:t>
            </a:r>
            <a:endParaRPr b="1">
              <a:solidFill>
                <a:srgbClr val="CC6600"/>
              </a:solidFill>
            </a:endParaRPr>
          </a:p>
        </p:txBody>
      </p:sp>
      <p:pic>
        <p:nvPicPr>
          <p:cNvPr id="196" name="Google Shape;196;p26"/>
          <p:cNvPicPr preferRelativeResize="0"/>
          <p:nvPr/>
        </p:nvPicPr>
        <p:blipFill rotWithShape="1">
          <a:blip r:embed="rId3">
            <a:alphaModFix/>
          </a:blip>
          <a:srcRect b="0" l="1" r="1785" t="0"/>
          <a:stretch/>
        </p:blipFill>
        <p:spPr>
          <a:xfrm>
            <a:off x="102046" y="1109787"/>
            <a:ext cx="11977260" cy="549131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CC6600"/>
              </a:buClr>
              <a:buSzPts val="4000"/>
              <a:buFont typeface="Lustria"/>
              <a:buNone/>
            </a:pPr>
            <a:r>
              <a:rPr b="1" lang="tr-TR">
                <a:solidFill>
                  <a:srgbClr val="CC6600"/>
                </a:solidFill>
              </a:rPr>
              <a:t>Problem</a:t>
            </a:r>
            <a:endParaRPr>
              <a:solidFill>
                <a:srgbClr val="CC6600"/>
              </a:solidFill>
            </a:endParaRPr>
          </a:p>
        </p:txBody>
      </p:sp>
      <p:sp>
        <p:nvSpPr>
          <p:cNvPr id="202" name="Google Shape;202;p27"/>
          <p:cNvSpPr txBox="1"/>
          <p:nvPr>
            <p:ph idx="1" type="body"/>
          </p:nvPr>
        </p:nvSpPr>
        <p:spPr>
          <a:xfrm>
            <a:off x="826709" y="1889203"/>
            <a:ext cx="507770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Char char="◈"/>
            </a:pPr>
            <a:r>
              <a:rPr lang="tr-TR"/>
              <a:t>There are lots of people who suffer from hear loss and related diseases.</a:t>
            </a:r>
            <a:endParaRPr/>
          </a:p>
          <a:p>
            <a:pPr indent="-306000" lvl="0" marL="342900" rtl="0" algn="l">
              <a:spcBef>
                <a:spcPts val="1000"/>
              </a:spcBef>
              <a:spcAft>
                <a:spcPts val="0"/>
              </a:spcAft>
              <a:buSzPts val="1400"/>
              <a:buChar char="◈"/>
            </a:pPr>
            <a:r>
              <a:rPr lang="tr-TR"/>
              <a:t>Most deaf people do not have a hearing aid. </a:t>
            </a:r>
            <a:endParaRPr/>
          </a:p>
          <a:p>
            <a:pPr indent="-306000" lvl="0" marL="342900" rtl="0" algn="l">
              <a:spcBef>
                <a:spcPts val="1000"/>
              </a:spcBef>
              <a:spcAft>
                <a:spcPts val="0"/>
              </a:spcAft>
              <a:buSzPts val="1400"/>
              <a:buChar char="◈"/>
            </a:pPr>
            <a:r>
              <a:rPr lang="tr-TR"/>
              <a:t>Sign language is a good alternative, but there is no Turkish application in the world that will both detect the movements of the user and transform the user's writing into a sign language simulation. </a:t>
            </a:r>
            <a:endParaRPr/>
          </a:p>
          <a:p>
            <a:pPr indent="0" lvl="0" marL="36900" rtl="0" algn="l">
              <a:spcBef>
                <a:spcPts val="1000"/>
              </a:spcBef>
              <a:spcAft>
                <a:spcPts val="0"/>
              </a:spcAft>
              <a:buSzPts val="1400"/>
              <a:buNone/>
            </a:pPr>
            <a:r>
              <a:t/>
            </a:r>
            <a:endParaRPr/>
          </a:p>
        </p:txBody>
      </p:sp>
      <p:pic>
        <p:nvPicPr>
          <p:cNvPr descr="Aknet Akademi - İşaret Dili Nedir" id="203" name="Google Shape;203;p27"/>
          <p:cNvPicPr preferRelativeResize="0"/>
          <p:nvPr/>
        </p:nvPicPr>
        <p:blipFill rotWithShape="1">
          <a:blip r:embed="rId3">
            <a:alphaModFix/>
          </a:blip>
          <a:srcRect b="0" l="0" r="0" t="0"/>
          <a:stretch/>
        </p:blipFill>
        <p:spPr>
          <a:xfrm>
            <a:off x="6778653" y="2454207"/>
            <a:ext cx="4986627" cy="249331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urşun Rengi">
  <a:themeElements>
    <a:clrScheme name="Slate">
      <a:dk1>
        <a:srgbClr val="000000"/>
      </a:dk1>
      <a:lt1>
        <a:srgbClr val="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